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7"/>
  </p:notesMasterIdLst>
  <p:sldIdLst>
    <p:sldId id="256" r:id="rId2"/>
    <p:sldId id="268" r:id="rId3"/>
    <p:sldId id="269" r:id="rId4"/>
    <p:sldId id="271" r:id="rId5"/>
    <p:sldId id="280" r:id="rId6"/>
    <p:sldId id="274" r:id="rId7"/>
    <p:sldId id="273" r:id="rId8"/>
    <p:sldId id="288" r:id="rId9"/>
    <p:sldId id="275" r:id="rId10"/>
    <p:sldId id="285" r:id="rId11"/>
    <p:sldId id="279" r:id="rId12"/>
    <p:sldId id="282" r:id="rId13"/>
    <p:sldId id="277" r:id="rId14"/>
    <p:sldId id="286" r:id="rId15"/>
    <p:sldId id="287"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0" autoAdjust="0"/>
    <p:restoredTop sz="94698" autoAdjust="0"/>
  </p:normalViewPr>
  <p:slideViewPr>
    <p:cSldViewPr>
      <p:cViewPr varScale="1">
        <p:scale>
          <a:sx n="80" d="100"/>
          <a:sy n="80" d="100"/>
        </p:scale>
        <p:origin x="909" y="55"/>
      </p:cViewPr>
      <p:guideLst>
        <p:guide orient="horz" pos="2160"/>
        <p:guide pos="2880"/>
      </p:guideLst>
    </p:cSldViewPr>
  </p:slideViewPr>
  <p:outlineViewPr>
    <p:cViewPr>
      <p:scale>
        <a:sx n="33" d="100"/>
        <a:sy n="33" d="100"/>
      </p:scale>
      <p:origin x="0" y="-137"/>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2A9A5209-DF96-4596-88BE-A5F9BFB97610}"/>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07" name="Rectangle 3">
            <a:extLst>
              <a:ext uri="{FF2B5EF4-FFF2-40B4-BE49-F238E27FC236}">
                <a16:creationId xmlns:a16="http://schemas.microsoft.com/office/drawing/2014/main" id="{6E884C42-D890-4C28-83D2-664B2CD6EAD5}"/>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3076" name="Rectangle 4">
            <a:extLst>
              <a:ext uri="{FF2B5EF4-FFF2-40B4-BE49-F238E27FC236}">
                <a16:creationId xmlns:a16="http://schemas.microsoft.com/office/drawing/2014/main" id="{B1844210-ACEC-43FA-9A27-4E82417642E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a:extLst>
              <a:ext uri="{FF2B5EF4-FFF2-40B4-BE49-F238E27FC236}">
                <a16:creationId xmlns:a16="http://schemas.microsoft.com/office/drawing/2014/main" id="{D6ECFF5C-C869-42DA-BD20-AC635A0CC066}"/>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5110" name="Rectangle 6">
            <a:extLst>
              <a:ext uri="{FF2B5EF4-FFF2-40B4-BE49-F238E27FC236}">
                <a16:creationId xmlns:a16="http://schemas.microsoft.com/office/drawing/2014/main" id="{E8EB2022-7C55-4B79-B3D4-1071C5DB7CF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75111" name="Rectangle 7">
            <a:extLst>
              <a:ext uri="{FF2B5EF4-FFF2-40B4-BE49-F238E27FC236}">
                <a16:creationId xmlns:a16="http://schemas.microsoft.com/office/drawing/2014/main" id="{05DC6F45-2896-4715-BD86-BDB05AE6A265}"/>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AF67CDF-9B23-4AE1-938F-FCD19F9778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99A979D-F06C-4E7F-B710-2C40028A72C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4BA28FC-1115-457A-9164-B6562A1D1242}"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E42B27CE-6E5D-4A94-A94B-4DD96F117C10}"/>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542E27D0-C897-4753-AC72-C689215B95D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2BF88D79-B5A4-4EEA-9CE8-BDFA312D8A01}"/>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E5BF8044-8B91-4A1A-BAAD-80D8E21F2E6F}"/>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9986"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a:t>Click to edit Master title style</a:t>
            </a:r>
          </a:p>
        </p:txBody>
      </p:sp>
      <p:sp>
        <p:nvSpPr>
          <p:cNvPr id="169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12C0F407-2348-4CFE-A3B6-8327A2DB9D56}"/>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2E9F738A-2F3F-4F34-B9BA-555510C05932}"/>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C219CAC5-97AE-4C63-A564-DB5B81083120}"/>
              </a:ext>
            </a:extLst>
          </p:cNvPr>
          <p:cNvSpPr>
            <a:spLocks noGrp="1" noChangeArrowheads="1"/>
          </p:cNvSpPr>
          <p:nvPr>
            <p:ph type="sldNum" sz="quarter" idx="12"/>
          </p:nvPr>
        </p:nvSpPr>
        <p:spPr/>
        <p:txBody>
          <a:bodyPr/>
          <a:lstStyle>
            <a:lvl1pPr>
              <a:defRPr/>
            </a:lvl1pPr>
          </a:lstStyle>
          <a:p>
            <a:pPr>
              <a:defRPr/>
            </a:pPr>
            <a:fld id="{FB4EF229-C24B-457E-9184-6866A89FFD4C}" type="slidenum">
              <a:rPr lang="en-US" altLang="en-US"/>
              <a:pPr>
                <a:defRPr/>
              </a:pPr>
              <a:t>‹#›</a:t>
            </a:fld>
            <a:endParaRPr lang="en-US" altLang="en-US"/>
          </a:p>
        </p:txBody>
      </p:sp>
    </p:spTree>
    <p:extLst>
      <p:ext uri="{BB962C8B-B14F-4D97-AF65-F5344CB8AC3E}">
        <p14:creationId xmlns:p14="http://schemas.microsoft.com/office/powerpoint/2010/main" val="69172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28A5AC-8544-4F4D-BDF3-9193012684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3025DDE-4789-4E9A-8B34-BD880C164DA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54D1551-E1B1-4913-BE9C-DB5EE2FB18A8}"/>
              </a:ext>
            </a:extLst>
          </p:cNvPr>
          <p:cNvSpPr>
            <a:spLocks noGrp="1" noChangeArrowheads="1"/>
          </p:cNvSpPr>
          <p:nvPr>
            <p:ph type="sldNum" sz="quarter" idx="12"/>
          </p:nvPr>
        </p:nvSpPr>
        <p:spPr>
          <a:ln/>
        </p:spPr>
        <p:txBody>
          <a:bodyPr/>
          <a:lstStyle>
            <a:lvl1pPr>
              <a:defRPr/>
            </a:lvl1pPr>
          </a:lstStyle>
          <a:p>
            <a:pPr>
              <a:defRPr/>
            </a:pPr>
            <a:fld id="{4C3B3EEA-2D80-489A-B74A-065AC8B5E10E}" type="slidenum">
              <a:rPr lang="en-US" altLang="en-US"/>
              <a:pPr>
                <a:defRPr/>
              </a:pPr>
              <a:t>‹#›</a:t>
            </a:fld>
            <a:endParaRPr lang="en-US" altLang="en-US"/>
          </a:p>
        </p:txBody>
      </p:sp>
    </p:spTree>
    <p:extLst>
      <p:ext uri="{BB962C8B-B14F-4D97-AF65-F5344CB8AC3E}">
        <p14:creationId xmlns:p14="http://schemas.microsoft.com/office/powerpoint/2010/main" val="178744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CE4058A-F119-4AD4-8925-B9B00C64C3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364E743-649C-47EB-A2E3-72C922361A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5E8B2C-92D1-4088-8C6C-F6A79FE8493A}"/>
              </a:ext>
            </a:extLst>
          </p:cNvPr>
          <p:cNvSpPr>
            <a:spLocks noGrp="1" noChangeArrowheads="1"/>
          </p:cNvSpPr>
          <p:nvPr>
            <p:ph type="sldNum" sz="quarter" idx="12"/>
          </p:nvPr>
        </p:nvSpPr>
        <p:spPr>
          <a:ln/>
        </p:spPr>
        <p:txBody>
          <a:bodyPr/>
          <a:lstStyle>
            <a:lvl1pPr>
              <a:defRPr/>
            </a:lvl1pPr>
          </a:lstStyle>
          <a:p>
            <a:pPr>
              <a:defRPr/>
            </a:pPr>
            <a:fld id="{01F70E1F-2320-42DD-89C0-EC6460AC44C1}" type="slidenum">
              <a:rPr lang="en-US" altLang="en-US"/>
              <a:pPr>
                <a:defRPr/>
              </a:pPr>
              <a:t>‹#›</a:t>
            </a:fld>
            <a:endParaRPr lang="en-US" altLang="en-US"/>
          </a:p>
        </p:txBody>
      </p:sp>
    </p:spTree>
    <p:extLst>
      <p:ext uri="{BB962C8B-B14F-4D97-AF65-F5344CB8AC3E}">
        <p14:creationId xmlns:p14="http://schemas.microsoft.com/office/powerpoint/2010/main" val="136641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573DD4F-2552-4090-8C6D-9F8F62477D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EE43A37-C1AA-48C9-ADE4-C674302CDA5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E66F2B4-8004-43D1-9E80-1FD3D1D50534}"/>
              </a:ext>
            </a:extLst>
          </p:cNvPr>
          <p:cNvSpPr>
            <a:spLocks noGrp="1" noChangeArrowheads="1"/>
          </p:cNvSpPr>
          <p:nvPr>
            <p:ph type="sldNum" sz="quarter" idx="12"/>
          </p:nvPr>
        </p:nvSpPr>
        <p:spPr>
          <a:ln/>
        </p:spPr>
        <p:txBody>
          <a:bodyPr/>
          <a:lstStyle>
            <a:lvl1pPr>
              <a:defRPr/>
            </a:lvl1pPr>
          </a:lstStyle>
          <a:p>
            <a:pPr>
              <a:defRPr/>
            </a:pPr>
            <a:fld id="{71FF0B87-D2B9-44A1-BDAD-481DE73BC570}" type="slidenum">
              <a:rPr lang="en-US" altLang="en-US"/>
              <a:pPr>
                <a:defRPr/>
              </a:pPr>
              <a:t>‹#›</a:t>
            </a:fld>
            <a:endParaRPr lang="en-US" altLang="en-US"/>
          </a:p>
        </p:txBody>
      </p:sp>
    </p:spTree>
    <p:extLst>
      <p:ext uri="{BB962C8B-B14F-4D97-AF65-F5344CB8AC3E}">
        <p14:creationId xmlns:p14="http://schemas.microsoft.com/office/powerpoint/2010/main" val="13223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08217D8-50F4-4549-B08E-D0B297235B1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B8C2A46-CDA5-409B-A935-395104314B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2698319-BEFD-485B-883C-CDFD6425052C}"/>
              </a:ext>
            </a:extLst>
          </p:cNvPr>
          <p:cNvSpPr>
            <a:spLocks noGrp="1" noChangeArrowheads="1"/>
          </p:cNvSpPr>
          <p:nvPr>
            <p:ph type="sldNum" sz="quarter" idx="12"/>
          </p:nvPr>
        </p:nvSpPr>
        <p:spPr>
          <a:ln/>
        </p:spPr>
        <p:txBody>
          <a:bodyPr/>
          <a:lstStyle>
            <a:lvl1pPr>
              <a:defRPr/>
            </a:lvl1pPr>
          </a:lstStyle>
          <a:p>
            <a:pPr>
              <a:defRPr/>
            </a:pPr>
            <a:fld id="{3D9E1CA2-7A32-4ED3-914E-644F9D495894}" type="slidenum">
              <a:rPr lang="en-US" altLang="en-US"/>
              <a:pPr>
                <a:defRPr/>
              </a:pPr>
              <a:t>‹#›</a:t>
            </a:fld>
            <a:endParaRPr lang="en-US" altLang="en-US"/>
          </a:p>
        </p:txBody>
      </p:sp>
    </p:spTree>
    <p:extLst>
      <p:ext uri="{BB962C8B-B14F-4D97-AF65-F5344CB8AC3E}">
        <p14:creationId xmlns:p14="http://schemas.microsoft.com/office/powerpoint/2010/main" val="339662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9C22E6C-A3FE-4C8F-9463-DD2608F1A6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DCE73D6-9C7D-46CB-8ABA-F4C6AE07B2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FFF5F62-4F87-4FB1-B1A6-0D57F6440BE2}"/>
              </a:ext>
            </a:extLst>
          </p:cNvPr>
          <p:cNvSpPr>
            <a:spLocks noGrp="1" noChangeArrowheads="1"/>
          </p:cNvSpPr>
          <p:nvPr>
            <p:ph type="sldNum" sz="quarter" idx="12"/>
          </p:nvPr>
        </p:nvSpPr>
        <p:spPr>
          <a:ln/>
        </p:spPr>
        <p:txBody>
          <a:bodyPr/>
          <a:lstStyle>
            <a:lvl1pPr>
              <a:defRPr/>
            </a:lvl1pPr>
          </a:lstStyle>
          <a:p>
            <a:pPr>
              <a:defRPr/>
            </a:pPr>
            <a:fld id="{32BD823A-6107-42F2-9C81-1E29946986EF}" type="slidenum">
              <a:rPr lang="en-US" altLang="en-US"/>
              <a:pPr>
                <a:defRPr/>
              </a:pPr>
              <a:t>‹#›</a:t>
            </a:fld>
            <a:endParaRPr lang="en-US" altLang="en-US"/>
          </a:p>
        </p:txBody>
      </p:sp>
    </p:spTree>
    <p:extLst>
      <p:ext uri="{BB962C8B-B14F-4D97-AF65-F5344CB8AC3E}">
        <p14:creationId xmlns:p14="http://schemas.microsoft.com/office/powerpoint/2010/main" val="187038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AD66598-52FC-4AC5-A9B8-FD25D73CF1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FFBEDFC5-01DA-4AD3-BF7C-FE211A5C0C9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082022A-CF05-4A7E-AEB6-43663A058AF7}"/>
              </a:ext>
            </a:extLst>
          </p:cNvPr>
          <p:cNvSpPr>
            <a:spLocks noGrp="1" noChangeArrowheads="1"/>
          </p:cNvSpPr>
          <p:nvPr>
            <p:ph type="sldNum" sz="quarter" idx="12"/>
          </p:nvPr>
        </p:nvSpPr>
        <p:spPr>
          <a:ln/>
        </p:spPr>
        <p:txBody>
          <a:bodyPr/>
          <a:lstStyle>
            <a:lvl1pPr>
              <a:defRPr/>
            </a:lvl1pPr>
          </a:lstStyle>
          <a:p>
            <a:pPr>
              <a:defRPr/>
            </a:pPr>
            <a:fld id="{02D70155-FA46-4CA7-A1FF-07CBD2CDCAAC}" type="slidenum">
              <a:rPr lang="en-US" altLang="en-US"/>
              <a:pPr>
                <a:defRPr/>
              </a:pPr>
              <a:t>‹#›</a:t>
            </a:fld>
            <a:endParaRPr lang="en-US" altLang="en-US"/>
          </a:p>
        </p:txBody>
      </p:sp>
    </p:spTree>
    <p:extLst>
      <p:ext uri="{BB962C8B-B14F-4D97-AF65-F5344CB8AC3E}">
        <p14:creationId xmlns:p14="http://schemas.microsoft.com/office/powerpoint/2010/main" val="356700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EA575DA-BDF5-471B-9A78-47C5A081F38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344832B-CA91-4EE1-804D-F06E31D963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8C6D232-B179-40C0-8D7C-817BEB869A3C}"/>
              </a:ext>
            </a:extLst>
          </p:cNvPr>
          <p:cNvSpPr>
            <a:spLocks noGrp="1" noChangeArrowheads="1"/>
          </p:cNvSpPr>
          <p:nvPr>
            <p:ph type="sldNum" sz="quarter" idx="12"/>
          </p:nvPr>
        </p:nvSpPr>
        <p:spPr>
          <a:ln/>
        </p:spPr>
        <p:txBody>
          <a:bodyPr/>
          <a:lstStyle>
            <a:lvl1pPr>
              <a:defRPr/>
            </a:lvl1pPr>
          </a:lstStyle>
          <a:p>
            <a:pPr>
              <a:defRPr/>
            </a:pPr>
            <a:fld id="{E95F4487-F62C-4773-8C6A-B45D6E39052D}" type="slidenum">
              <a:rPr lang="en-US" altLang="en-US"/>
              <a:pPr>
                <a:defRPr/>
              </a:pPr>
              <a:t>‹#›</a:t>
            </a:fld>
            <a:endParaRPr lang="en-US" altLang="en-US"/>
          </a:p>
        </p:txBody>
      </p:sp>
    </p:spTree>
    <p:extLst>
      <p:ext uri="{BB962C8B-B14F-4D97-AF65-F5344CB8AC3E}">
        <p14:creationId xmlns:p14="http://schemas.microsoft.com/office/powerpoint/2010/main" val="156023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377DC74-209F-4865-8B5C-F81AF72C3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5C32A3F7-E92A-49EE-B498-656C0D342F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03EB060-967B-4D52-A9CB-5AB53C0159A9}"/>
              </a:ext>
            </a:extLst>
          </p:cNvPr>
          <p:cNvSpPr>
            <a:spLocks noGrp="1" noChangeArrowheads="1"/>
          </p:cNvSpPr>
          <p:nvPr>
            <p:ph type="sldNum" sz="quarter" idx="12"/>
          </p:nvPr>
        </p:nvSpPr>
        <p:spPr>
          <a:ln/>
        </p:spPr>
        <p:txBody>
          <a:bodyPr/>
          <a:lstStyle>
            <a:lvl1pPr>
              <a:defRPr/>
            </a:lvl1pPr>
          </a:lstStyle>
          <a:p>
            <a:pPr>
              <a:defRPr/>
            </a:pPr>
            <a:fld id="{894B2193-AA8A-49F0-B4C8-E86E9E776E4A}" type="slidenum">
              <a:rPr lang="en-US" altLang="en-US"/>
              <a:pPr>
                <a:defRPr/>
              </a:pPr>
              <a:t>‹#›</a:t>
            </a:fld>
            <a:endParaRPr lang="en-US" altLang="en-US"/>
          </a:p>
        </p:txBody>
      </p:sp>
    </p:spTree>
    <p:extLst>
      <p:ext uri="{BB962C8B-B14F-4D97-AF65-F5344CB8AC3E}">
        <p14:creationId xmlns:p14="http://schemas.microsoft.com/office/powerpoint/2010/main" val="251308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EB6E5A0-EEF2-4D33-BAA3-E9BACBB3BB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24FD760-0DFD-4430-938D-688A3128C13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3D3FA4B-D32F-446A-B085-8501E0BC4E12}"/>
              </a:ext>
            </a:extLst>
          </p:cNvPr>
          <p:cNvSpPr>
            <a:spLocks noGrp="1" noChangeArrowheads="1"/>
          </p:cNvSpPr>
          <p:nvPr>
            <p:ph type="sldNum" sz="quarter" idx="12"/>
          </p:nvPr>
        </p:nvSpPr>
        <p:spPr>
          <a:ln/>
        </p:spPr>
        <p:txBody>
          <a:bodyPr/>
          <a:lstStyle>
            <a:lvl1pPr>
              <a:defRPr/>
            </a:lvl1pPr>
          </a:lstStyle>
          <a:p>
            <a:pPr>
              <a:defRPr/>
            </a:pPr>
            <a:fld id="{82932CEE-057B-4484-BACD-C717E9352080}" type="slidenum">
              <a:rPr lang="en-US" altLang="en-US"/>
              <a:pPr>
                <a:defRPr/>
              </a:pPr>
              <a:t>‹#›</a:t>
            </a:fld>
            <a:endParaRPr lang="en-US" altLang="en-US"/>
          </a:p>
        </p:txBody>
      </p:sp>
    </p:spTree>
    <p:extLst>
      <p:ext uri="{BB962C8B-B14F-4D97-AF65-F5344CB8AC3E}">
        <p14:creationId xmlns:p14="http://schemas.microsoft.com/office/powerpoint/2010/main" val="529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FB9CF1F-B21D-4EC4-A28E-6343CE4DBA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3780534-34B8-4E57-B7AE-AC90EF77333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4B32D3A-10E8-4601-9D8A-6587539E1CF5}"/>
              </a:ext>
            </a:extLst>
          </p:cNvPr>
          <p:cNvSpPr>
            <a:spLocks noGrp="1" noChangeArrowheads="1"/>
          </p:cNvSpPr>
          <p:nvPr>
            <p:ph type="sldNum" sz="quarter" idx="12"/>
          </p:nvPr>
        </p:nvSpPr>
        <p:spPr>
          <a:ln/>
        </p:spPr>
        <p:txBody>
          <a:bodyPr/>
          <a:lstStyle>
            <a:lvl1pPr>
              <a:defRPr/>
            </a:lvl1pPr>
          </a:lstStyle>
          <a:p>
            <a:pPr>
              <a:defRPr/>
            </a:pPr>
            <a:fld id="{2EA515F9-ED21-4C79-9E18-E682895E2697}" type="slidenum">
              <a:rPr lang="en-US" altLang="en-US"/>
              <a:pPr>
                <a:defRPr/>
              </a:pPr>
              <a:t>‹#›</a:t>
            </a:fld>
            <a:endParaRPr lang="en-US" altLang="en-US"/>
          </a:p>
        </p:txBody>
      </p:sp>
    </p:spTree>
    <p:extLst>
      <p:ext uri="{BB962C8B-B14F-4D97-AF65-F5344CB8AC3E}">
        <p14:creationId xmlns:p14="http://schemas.microsoft.com/office/powerpoint/2010/main" val="2070162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435C878-6E3B-473F-B79D-CF8433B8A4A2}"/>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CBD3B9-4983-4DAD-AB60-521AD79CB99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8964" name="Rectangle 4">
            <a:extLst>
              <a:ext uri="{FF2B5EF4-FFF2-40B4-BE49-F238E27FC236}">
                <a16:creationId xmlns:a16="http://schemas.microsoft.com/office/drawing/2014/main" id="{CF80F338-1263-425F-98F2-61FDE33AF04A}"/>
              </a:ext>
            </a:extLst>
          </p:cNvPr>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ea typeface="+mn-ea"/>
              </a:defRPr>
            </a:lvl1pPr>
          </a:lstStyle>
          <a:p>
            <a:pPr>
              <a:defRPr/>
            </a:pPr>
            <a:endParaRPr lang="en-US" altLang="en-US"/>
          </a:p>
        </p:txBody>
      </p:sp>
      <p:sp>
        <p:nvSpPr>
          <p:cNvPr id="168965" name="Rectangle 5">
            <a:extLst>
              <a:ext uri="{FF2B5EF4-FFF2-40B4-BE49-F238E27FC236}">
                <a16:creationId xmlns:a16="http://schemas.microsoft.com/office/drawing/2014/main" id="{D91CC673-B7D1-479E-B96D-250179D97757}"/>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ea typeface="+mn-ea"/>
              </a:defRPr>
            </a:lvl1pPr>
          </a:lstStyle>
          <a:p>
            <a:pPr>
              <a:defRPr/>
            </a:pPr>
            <a:endParaRPr lang="en-US" altLang="en-US"/>
          </a:p>
        </p:txBody>
      </p:sp>
      <p:sp>
        <p:nvSpPr>
          <p:cNvPr id="168966" name="Rectangle 6">
            <a:extLst>
              <a:ext uri="{FF2B5EF4-FFF2-40B4-BE49-F238E27FC236}">
                <a16:creationId xmlns:a16="http://schemas.microsoft.com/office/drawing/2014/main" id="{3FDA6EC9-8F7F-4EF5-944D-B747ED73708D}"/>
              </a:ext>
            </a:extLst>
          </p:cNvPr>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3A0FE06D-A4F6-435A-B9E7-0184843A84FF}" type="slidenum">
              <a:rPr lang="en-US" altLang="en-US"/>
              <a:pPr>
                <a:defRPr/>
              </a:pPr>
              <a:t>‹#›</a:t>
            </a:fld>
            <a:endParaRPr lang="en-US" altLang="en-US"/>
          </a:p>
        </p:txBody>
      </p:sp>
      <p:sp>
        <p:nvSpPr>
          <p:cNvPr id="1031" name="Freeform 7">
            <a:extLst>
              <a:ext uri="{FF2B5EF4-FFF2-40B4-BE49-F238E27FC236}">
                <a16:creationId xmlns:a16="http://schemas.microsoft.com/office/drawing/2014/main" id="{9C2CBDAE-C4E2-4295-9AF8-0FE25859AE98}"/>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456"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Lst>
  <p:txStyles>
    <p:titleStyle>
      <a:lvl1pPr algn="l" rtl="0" eaLnBrk="0" fontAlgn="base" hangingPunct="0">
        <a:spcBef>
          <a:spcPct val="0"/>
        </a:spcBef>
        <a:spcAft>
          <a:spcPct val="0"/>
        </a:spcAft>
        <a:defRPr sz="4200">
          <a:solidFill>
            <a:schemeClr val="tx1"/>
          </a:solidFill>
          <a:latin typeface="+mj-lt"/>
          <a:ea typeface="ＭＳ Ｐゴシック" charset="0"/>
          <a:cs typeface="+mj-cs"/>
        </a:defRPr>
      </a:lvl1pPr>
      <a:lvl2pPr algn="l" rtl="0" eaLnBrk="0" fontAlgn="base" hangingPunct="0">
        <a:spcBef>
          <a:spcPct val="0"/>
        </a:spcBef>
        <a:spcAft>
          <a:spcPct val="0"/>
        </a:spcAft>
        <a:defRPr sz="4200">
          <a:solidFill>
            <a:schemeClr val="tx1"/>
          </a:solidFill>
          <a:latin typeface="Garamond" pitchFamily="18" charset="0"/>
          <a:ea typeface="ＭＳ Ｐゴシック" charset="0"/>
        </a:defRPr>
      </a:lvl2pPr>
      <a:lvl3pPr algn="l" rtl="0" eaLnBrk="0" fontAlgn="base" hangingPunct="0">
        <a:spcBef>
          <a:spcPct val="0"/>
        </a:spcBef>
        <a:spcAft>
          <a:spcPct val="0"/>
        </a:spcAft>
        <a:defRPr sz="4200">
          <a:solidFill>
            <a:schemeClr val="tx1"/>
          </a:solidFill>
          <a:latin typeface="Garamond" pitchFamily="18" charset="0"/>
          <a:ea typeface="ＭＳ Ｐゴシック" charset="0"/>
        </a:defRPr>
      </a:lvl3pPr>
      <a:lvl4pPr algn="l" rtl="0" eaLnBrk="0" fontAlgn="base" hangingPunct="0">
        <a:spcBef>
          <a:spcPct val="0"/>
        </a:spcBef>
        <a:spcAft>
          <a:spcPct val="0"/>
        </a:spcAft>
        <a:defRPr sz="4200">
          <a:solidFill>
            <a:schemeClr val="tx1"/>
          </a:solidFill>
          <a:latin typeface="Garamond" pitchFamily="18" charset="0"/>
          <a:ea typeface="ＭＳ Ｐゴシック" charset="0"/>
        </a:defRPr>
      </a:lvl4pPr>
      <a:lvl5pPr algn="l" rtl="0" eaLnBrk="0" fontAlgn="base" hangingPunct="0">
        <a:spcBef>
          <a:spcPct val="0"/>
        </a:spcBef>
        <a:spcAft>
          <a:spcPct val="0"/>
        </a:spcAft>
        <a:defRPr sz="4200">
          <a:solidFill>
            <a:schemeClr val="tx1"/>
          </a:solidFill>
          <a:latin typeface="Garamond" pitchFamily="18" charset="0"/>
          <a:ea typeface="ＭＳ Ｐゴシック"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tx1"/>
        </a:buClr>
        <a:buSzPct val="40000"/>
        <a:buFont typeface="Wingdings" panose="05000000000000000000" pitchFamily="2" charset="2"/>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tx1"/>
        </a:buClr>
        <a:buSzPct val="40000"/>
        <a:buFont typeface="Wingdings" panose="05000000000000000000" pitchFamily="2" charset="2"/>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tx1"/>
        </a:buClr>
        <a:buSzPct val="40000"/>
        <a:buFont typeface="Wingdings" panose="05000000000000000000" pitchFamily="2" charset="2"/>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tx1"/>
        </a:buClr>
        <a:buSzPct val="40000"/>
        <a:buFont typeface="Wingdings" panose="05000000000000000000" pitchFamily="2" charset="2"/>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tx1"/>
        </a:buClr>
        <a:buSzPct val="40000"/>
        <a:buFont typeface="Wingdings" panose="05000000000000000000" pitchFamily="2" charset="2"/>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tx1"/>
        </a:buClr>
        <a:buSzPct val="4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rn.com/author=11922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9D4691D-AD7C-4F48-9AD6-BDA6668454B8}"/>
              </a:ext>
            </a:extLst>
          </p:cNvPr>
          <p:cNvSpPr>
            <a:spLocks noGrp="1" noChangeArrowheads="1"/>
          </p:cNvSpPr>
          <p:nvPr>
            <p:ph type="ctrTitle"/>
          </p:nvPr>
        </p:nvSpPr>
        <p:spPr/>
        <p:txBody>
          <a:bodyPr/>
          <a:lstStyle/>
          <a:p>
            <a:pPr eaLnBrk="1" hangingPunct="1"/>
            <a:r>
              <a:rPr lang="en-US" altLang="en-US" dirty="0">
                <a:ea typeface="ＭＳ Ｐゴシック" panose="020B0600070205080204" pitchFamily="34" charset="-128"/>
              </a:rPr>
              <a:t>Unilateral Mistake</a:t>
            </a:r>
          </a:p>
        </p:txBody>
      </p:sp>
      <p:sp>
        <p:nvSpPr>
          <p:cNvPr id="4099" name="Rectangle 3">
            <a:extLst>
              <a:ext uri="{FF2B5EF4-FFF2-40B4-BE49-F238E27FC236}">
                <a16:creationId xmlns:a16="http://schemas.microsoft.com/office/drawing/2014/main" id="{04A299DC-AD0A-45C3-B942-8672D741CC98}"/>
              </a:ext>
            </a:extLst>
          </p:cNvPr>
          <p:cNvSpPr>
            <a:spLocks noGrp="1" noChangeArrowheads="1"/>
          </p:cNvSpPr>
          <p:nvPr>
            <p:ph type="subTitle" idx="1"/>
          </p:nvPr>
        </p:nvSpPr>
        <p:spPr>
          <a:xfrm>
            <a:off x="1981200" y="3962400"/>
            <a:ext cx="6553200" cy="2286000"/>
          </a:xfrm>
        </p:spPr>
        <p:txBody>
          <a:bodyPr/>
          <a:lstStyle/>
          <a:p>
            <a:pPr eaLnBrk="1" hangingPunct="1"/>
            <a:r>
              <a:rPr lang="en-US" altLang="en-US" dirty="0">
                <a:ea typeface="ＭＳ Ｐゴシック" panose="020B0600070205080204" pitchFamily="34" charset="-128"/>
              </a:rPr>
              <a:t>Richard Warner</a:t>
            </a:r>
          </a:p>
          <a:p>
            <a:r>
              <a:rPr lang="en-US" altLang="en-US" dirty="0">
                <a:ea typeface="ＭＳ Ｐゴシック" panose="020B0600070205080204" pitchFamily="34" charset="-128"/>
                <a:hlinkClick r:id="rId3"/>
              </a:rPr>
              <a:t>​</a:t>
            </a:r>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C2EB-4FA1-457D-82BF-00EB0CF3336E}"/>
              </a:ext>
            </a:extLst>
          </p:cNvPr>
          <p:cNvSpPr>
            <a:spLocks noGrp="1"/>
          </p:cNvSpPr>
          <p:nvPr>
            <p:ph type="title"/>
          </p:nvPr>
        </p:nvSpPr>
        <p:spPr/>
        <p:txBody>
          <a:bodyPr/>
          <a:lstStyle/>
          <a:p>
            <a:r>
              <a:rPr lang="en-US" dirty="0"/>
              <a:t>§ 272 Relief Including Restitution</a:t>
            </a:r>
            <a:br>
              <a:rPr lang="en-US" dirty="0"/>
            </a:br>
            <a:endParaRPr lang="en-US" dirty="0"/>
          </a:p>
        </p:txBody>
      </p:sp>
      <p:sp>
        <p:nvSpPr>
          <p:cNvPr id="3" name="Content Placeholder 2">
            <a:extLst>
              <a:ext uri="{FF2B5EF4-FFF2-40B4-BE49-F238E27FC236}">
                <a16:creationId xmlns:a16="http://schemas.microsoft.com/office/drawing/2014/main" id="{8AEFF83D-EDE7-4FF1-845D-4521D323B6CB}"/>
              </a:ext>
            </a:extLst>
          </p:cNvPr>
          <p:cNvSpPr>
            <a:spLocks noGrp="1"/>
          </p:cNvSpPr>
          <p:nvPr>
            <p:ph idx="1"/>
          </p:nvPr>
        </p:nvSpPr>
        <p:spPr/>
        <p:txBody>
          <a:bodyPr/>
          <a:lstStyle/>
          <a:p>
            <a:pPr marL="0" marR="0">
              <a:spcBef>
                <a:spcPts val="0"/>
              </a:spcBef>
              <a:spcAft>
                <a:spcPts val="0"/>
              </a:spcAft>
            </a:pPr>
            <a:r>
              <a:rPr lang="en-US" sz="2400" dirty="0">
                <a:solidFill>
                  <a:srgbClr val="000000"/>
                </a:solidFill>
                <a:effectLst/>
                <a:uFill>
                  <a:solidFill>
                    <a:srgbClr val="000000"/>
                  </a:solidFill>
                </a:uFill>
                <a:ea typeface="Calibri" panose="020F0502020204030204" pitchFamily="34" charset="0"/>
                <a:cs typeface="Times New Roman" panose="02020603050405020304" pitchFamily="18" charset="0"/>
              </a:rPr>
              <a:t>(2) In any case governed by the rules stated in this Chapter, if those rules together with the rules stated in Chapter 16 will not avoid injustice, the court may grant relief on such terms as justice requires including protection of the parties' reliance interests.</a:t>
            </a:r>
          </a:p>
          <a:p>
            <a:endParaRPr lang="en-US" dirty="0"/>
          </a:p>
        </p:txBody>
      </p:sp>
    </p:spTree>
    <p:extLst>
      <p:ext uri="{BB962C8B-B14F-4D97-AF65-F5344CB8AC3E}">
        <p14:creationId xmlns:p14="http://schemas.microsoft.com/office/powerpoint/2010/main" val="174830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EA9B0-A6AA-4458-988C-248289990F0C}"/>
              </a:ext>
            </a:extLst>
          </p:cNvPr>
          <p:cNvSpPr>
            <a:spLocks noGrp="1"/>
          </p:cNvSpPr>
          <p:nvPr>
            <p:ph type="title"/>
          </p:nvPr>
        </p:nvSpPr>
        <p:spPr/>
        <p:txBody>
          <a:bodyPr/>
          <a:lstStyle/>
          <a:p>
            <a:r>
              <a:rPr lang="en-US" dirty="0"/>
              <a:t>Variation 2</a:t>
            </a:r>
          </a:p>
        </p:txBody>
      </p:sp>
      <p:sp>
        <p:nvSpPr>
          <p:cNvPr id="3" name="Content Placeholder 2">
            <a:extLst>
              <a:ext uri="{FF2B5EF4-FFF2-40B4-BE49-F238E27FC236}">
                <a16:creationId xmlns:a16="http://schemas.microsoft.com/office/drawing/2014/main" id="{92F0CEC1-0EB9-4E8C-8380-ED27ABDA8181}"/>
              </a:ext>
            </a:extLst>
          </p:cNvPr>
          <p:cNvSpPr>
            <a:spLocks noGrp="1"/>
          </p:cNvSpPr>
          <p:nvPr>
            <p:ph idx="1"/>
          </p:nvPr>
        </p:nvSpPr>
        <p:spPr>
          <a:xfrm>
            <a:off x="451513" y="955675"/>
            <a:ext cx="8229600" cy="4530725"/>
          </a:xfrm>
        </p:spPr>
        <p:txBody>
          <a:bodyPr/>
          <a:lstStyle/>
          <a:p>
            <a:r>
              <a:rPr lang="en-US" dirty="0"/>
              <a:t>Suppose the contractor was careless in submitting his bid; the bid is for $10,000 when all the other bids are between $90,000 - $100,000.  </a:t>
            </a:r>
          </a:p>
          <a:p>
            <a:pPr lvl="1"/>
            <a:r>
              <a:rPr lang="en-US" dirty="0"/>
              <a:t>Imagine he types 10,000 instead of 90,000 and does not notice the error.</a:t>
            </a:r>
          </a:p>
          <a:p>
            <a:r>
              <a:rPr lang="en-US" dirty="0"/>
              <a:t>The school district does not say anything, it just accepts the bid.  </a:t>
            </a:r>
          </a:p>
          <a:p>
            <a:r>
              <a:rPr lang="en-US" dirty="0"/>
              <a:t>Is the contractor excused on the basis of mistake?</a:t>
            </a:r>
          </a:p>
          <a:p>
            <a:r>
              <a:rPr lang="en-US" dirty="0"/>
              <a:t>(a) Yes</a:t>
            </a:r>
          </a:p>
          <a:p>
            <a:r>
              <a:rPr lang="en-US" dirty="0"/>
              <a:t>(b) No</a:t>
            </a:r>
          </a:p>
        </p:txBody>
      </p:sp>
    </p:spTree>
    <p:extLst>
      <p:ext uri="{BB962C8B-B14F-4D97-AF65-F5344CB8AC3E}">
        <p14:creationId xmlns:p14="http://schemas.microsoft.com/office/powerpoint/2010/main" val="1823062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72394-988D-4BA5-BDFC-576B2FEAA2F2}"/>
              </a:ext>
            </a:extLst>
          </p:cNvPr>
          <p:cNvSpPr>
            <a:spLocks noGrp="1"/>
          </p:cNvSpPr>
          <p:nvPr>
            <p:ph type="title"/>
          </p:nvPr>
        </p:nvSpPr>
        <p:spPr/>
        <p:txBody>
          <a:bodyPr/>
          <a:lstStyle/>
          <a:p>
            <a:r>
              <a:rPr lang="en-US" dirty="0"/>
              <a:t>Information and Control</a:t>
            </a:r>
          </a:p>
        </p:txBody>
      </p:sp>
      <p:sp>
        <p:nvSpPr>
          <p:cNvPr id="3" name="Content Placeholder 2">
            <a:extLst>
              <a:ext uri="{FF2B5EF4-FFF2-40B4-BE49-F238E27FC236}">
                <a16:creationId xmlns:a16="http://schemas.microsoft.com/office/drawing/2014/main" id="{C4AC06F8-CDA9-45BF-A6B0-EF81B74AAE12}"/>
              </a:ext>
            </a:extLst>
          </p:cNvPr>
          <p:cNvSpPr>
            <a:spLocks noGrp="1"/>
          </p:cNvSpPr>
          <p:nvPr>
            <p:ph idx="1"/>
          </p:nvPr>
        </p:nvSpPr>
        <p:spPr/>
        <p:txBody>
          <a:bodyPr/>
          <a:lstStyle/>
          <a:p>
            <a:r>
              <a:rPr lang="en-US" dirty="0"/>
              <a:t>The school board can easily avoid the mistake. </a:t>
            </a:r>
          </a:p>
        </p:txBody>
      </p:sp>
    </p:spTree>
    <p:extLst>
      <p:ext uri="{BB962C8B-B14F-4D97-AF65-F5344CB8AC3E}">
        <p14:creationId xmlns:p14="http://schemas.microsoft.com/office/powerpoint/2010/main" val="3086442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BFA52-1031-4659-BC37-C1051FAC4562}"/>
              </a:ext>
            </a:extLst>
          </p:cNvPr>
          <p:cNvSpPr>
            <a:spLocks noGrp="1"/>
          </p:cNvSpPr>
          <p:nvPr>
            <p:ph type="title"/>
          </p:nvPr>
        </p:nvSpPr>
        <p:spPr/>
        <p:txBody>
          <a:bodyPr/>
          <a:lstStyle/>
          <a:p>
            <a:r>
              <a:rPr lang="en-US" sz="3200" dirty="0">
                <a:effectLst/>
                <a:ea typeface="Times New Roman" panose="02020603050405020304" pitchFamily="18" charset="0"/>
                <a:cs typeface="Times New Roman" panose="02020603050405020304" pitchFamily="18" charset="0"/>
              </a:rPr>
              <a:t>Mistakes Of Transcription And Misunderstanding</a:t>
            </a:r>
            <a:br>
              <a:rPr lang="en-US" sz="3200" dirty="0">
                <a:effectLst/>
                <a:ea typeface="Times New Roman" panose="02020603050405020304" pitchFamily="18"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A97A3D19-9133-431A-91E7-126C763BCCD7}"/>
              </a:ext>
            </a:extLst>
          </p:cNvPr>
          <p:cNvSpPr>
            <a:spLocks noGrp="1"/>
          </p:cNvSpPr>
          <p:nvPr>
            <p:ph idx="1"/>
          </p:nvPr>
        </p:nvSpPr>
        <p:spPr/>
        <p:txBody>
          <a:bodyPr/>
          <a:lstStyle/>
          <a:p>
            <a:pPr marL="0" marR="0">
              <a:spcBef>
                <a:spcPts val="0"/>
              </a:spcBef>
              <a:spcAft>
                <a:spcPts val="0"/>
              </a:spcAft>
            </a:pPr>
            <a:r>
              <a:rPr lang="en-US" sz="2800" dirty="0">
                <a:effectLst/>
                <a:ea typeface="Times New Roman" panose="02020603050405020304" pitchFamily="18" charset="0"/>
                <a:cs typeface="Times New Roman" panose="02020603050405020304" pitchFamily="18" charset="0"/>
              </a:rPr>
              <a:t>We have three more categories of mistakes to consider: </a:t>
            </a:r>
          </a:p>
          <a:p>
            <a:pPr marL="0" marR="0">
              <a:spcBef>
                <a:spcPts val="0"/>
              </a:spcBef>
              <a:spcAft>
                <a:spcPts val="0"/>
              </a:spcAft>
            </a:pPr>
            <a:r>
              <a:rPr lang="en-US" sz="2800" dirty="0">
                <a:effectLst/>
                <a:ea typeface="Times New Roman" panose="02020603050405020304" pitchFamily="18" charset="0"/>
                <a:cs typeface="Times New Roman" panose="02020603050405020304" pitchFamily="18" charset="0"/>
              </a:rPr>
              <a:t>(1) Cases where the agreement was written down incorrectly;</a:t>
            </a:r>
          </a:p>
          <a:p>
            <a:pPr marL="0" marR="0">
              <a:spcBef>
                <a:spcPts val="0"/>
              </a:spcBef>
              <a:spcAft>
                <a:spcPts val="0"/>
              </a:spcAft>
            </a:pPr>
            <a:r>
              <a:rPr lang="en-US" sz="2800" dirty="0">
                <a:effectLst/>
                <a:ea typeface="Times New Roman" panose="02020603050405020304" pitchFamily="18" charset="0"/>
                <a:cs typeface="Times New Roman" panose="02020603050405020304" pitchFamily="18" charset="0"/>
              </a:rPr>
              <a:t>(2) cases where one party was only joking;</a:t>
            </a:r>
          </a:p>
          <a:p>
            <a:pPr marL="0" marR="0">
              <a:spcBef>
                <a:spcPts val="0"/>
              </a:spcBef>
              <a:spcAft>
                <a:spcPts val="0"/>
              </a:spcAft>
            </a:pPr>
            <a:r>
              <a:rPr lang="en-US" sz="2800" dirty="0">
                <a:effectLst/>
                <a:ea typeface="Times New Roman" panose="02020603050405020304" pitchFamily="18" charset="0"/>
                <a:cs typeface="Times New Roman" panose="02020603050405020304" pitchFamily="18" charset="0"/>
              </a:rPr>
              <a:t>(3) cases like </a:t>
            </a:r>
            <a:r>
              <a:rPr lang="en-US" sz="2800" i="1" dirty="0">
                <a:effectLst/>
                <a:ea typeface="Times New Roman" panose="02020603050405020304" pitchFamily="18" charset="0"/>
                <a:cs typeface="Times New Roman" panose="02020603050405020304" pitchFamily="18" charset="0"/>
              </a:rPr>
              <a:t>Raffles v. </a:t>
            </a:r>
            <a:r>
              <a:rPr lang="en-US" sz="2800" i="1" dirty="0" err="1">
                <a:effectLst/>
                <a:ea typeface="Times New Roman" panose="02020603050405020304" pitchFamily="18" charset="0"/>
                <a:cs typeface="Times New Roman" panose="02020603050405020304" pitchFamily="18" charset="0"/>
              </a:rPr>
              <a:t>Wichelhaus</a:t>
            </a:r>
            <a:r>
              <a:rPr lang="en-US" sz="2800" dirty="0">
                <a:effectLst/>
                <a:ea typeface="Times New Roman" panose="02020603050405020304" pitchFamily="18" charset="0"/>
                <a:cs typeface="Times New Roman" panose="02020603050405020304" pitchFamily="18" charset="0"/>
              </a:rPr>
              <a:t> where the parties use the same word but have different things in mind.</a:t>
            </a:r>
          </a:p>
          <a:p>
            <a:endParaRPr lang="en-US" dirty="0"/>
          </a:p>
        </p:txBody>
      </p:sp>
    </p:spTree>
    <p:extLst>
      <p:ext uri="{BB962C8B-B14F-4D97-AF65-F5344CB8AC3E}">
        <p14:creationId xmlns:p14="http://schemas.microsoft.com/office/powerpoint/2010/main" val="217487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5BD70-CED3-4826-AB66-92698D9D463A}"/>
              </a:ext>
            </a:extLst>
          </p:cNvPr>
          <p:cNvSpPr>
            <a:spLocks noGrp="1"/>
          </p:cNvSpPr>
          <p:nvPr>
            <p:ph type="title"/>
          </p:nvPr>
        </p:nvSpPr>
        <p:spPr/>
        <p:txBody>
          <a:bodyPr/>
          <a:lstStyle/>
          <a:p>
            <a:r>
              <a:rPr lang="en-US" sz="4400" dirty="0">
                <a:effectLst/>
                <a:ea typeface="Times New Roman" panose="02020603050405020304" pitchFamily="18" charset="0"/>
                <a:cs typeface="Times New Roman" panose="02020603050405020304" pitchFamily="18" charset="0"/>
              </a:rPr>
              <a:t>Travelers Insurance Co. v. Bailey </a:t>
            </a:r>
            <a:br>
              <a:rPr lang="en-US" sz="4400" dirty="0">
                <a:effectLst/>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9E05E1E-549A-49BC-B806-52EFFA525E74}"/>
              </a:ext>
            </a:extLst>
          </p:cNvPr>
          <p:cNvSpPr>
            <a:spLocks noGrp="1"/>
          </p:cNvSpPr>
          <p:nvPr>
            <p:ph idx="1"/>
          </p:nvPr>
        </p:nvSpPr>
        <p:spPr/>
        <p:txBody>
          <a:bodyPr/>
          <a:lstStyle/>
          <a:p>
            <a:pPr marL="0" marR="0" indent="457200">
              <a:spcBef>
                <a:spcPts val="0"/>
              </a:spcBef>
              <a:spcAft>
                <a:spcPts val="0"/>
              </a:spcAft>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This is a case where the agreement was written down incorrectly.  What happened?  The parties agreed on an insurance policy that would pay $500 a year to Bailey when he reached 65.  But when they filled out the form, they wrote down that the payments would be $500 </a:t>
            </a: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a month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($6000 a year). </a:t>
            </a:r>
          </a:p>
          <a:p>
            <a:pPr marL="0" marR="0" indent="457200">
              <a:spcBef>
                <a:spcPts val="0"/>
              </a:spcBef>
              <a:spcAft>
                <a:spcPts val="0"/>
              </a:spcAft>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Who is asking for a remedy?  </a:t>
            </a:r>
          </a:p>
          <a:p>
            <a:pPr marL="0" marR="0" indent="457200">
              <a:spcBef>
                <a:spcPts val="0"/>
              </a:spcBef>
              <a:spcAft>
                <a:spcPts val="0"/>
              </a:spcAft>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The insurance company.  What are they asking for?  </a:t>
            </a:r>
          </a:p>
          <a:p>
            <a:pPr marL="0" marR="0" indent="457200">
              <a:spcBef>
                <a:spcPts val="0"/>
              </a:spcBef>
              <a:spcAft>
                <a:spcPts val="0"/>
              </a:spcAft>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For the contract to be </a:t>
            </a: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reformed</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37281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3B972-9205-47F3-AF66-4F58F6191D18}"/>
              </a:ext>
            </a:extLst>
          </p:cNvPr>
          <p:cNvSpPr>
            <a:spLocks noGrp="1"/>
          </p:cNvSpPr>
          <p:nvPr>
            <p:ph type="title"/>
          </p:nvPr>
        </p:nvSpPr>
        <p:spPr/>
        <p:txBody>
          <a:bodyPr/>
          <a:lstStyle/>
          <a:p>
            <a:r>
              <a:rPr lang="en-US"/>
              <a:t>Reformation</a:t>
            </a:r>
          </a:p>
        </p:txBody>
      </p:sp>
      <p:sp>
        <p:nvSpPr>
          <p:cNvPr id="3" name="Content Placeholder 2">
            <a:extLst>
              <a:ext uri="{FF2B5EF4-FFF2-40B4-BE49-F238E27FC236}">
                <a16:creationId xmlns:a16="http://schemas.microsoft.com/office/drawing/2014/main" id="{50ECC9EE-8569-418D-9652-55326B5A1D1E}"/>
              </a:ext>
            </a:extLst>
          </p:cNvPr>
          <p:cNvSpPr>
            <a:spLocks noGrp="1"/>
          </p:cNvSpPr>
          <p:nvPr>
            <p:ph idx="1"/>
          </p:nvPr>
        </p:nvSpPr>
        <p:spPr/>
        <p:txBody>
          <a:bodyPr/>
          <a:lstStyle/>
          <a:p>
            <a:r>
              <a:rPr lang="en-US" sz="2800" dirty="0">
                <a:effectLst/>
                <a:ea typeface="Times New Roman" panose="02020603050405020304" pitchFamily="18" charset="0"/>
                <a:cs typeface="Times New Roman" panose="02020603050405020304" pitchFamily="18" charset="0"/>
              </a:rPr>
              <a:t>Technically, this is an off the contract suit; the insurance company is not suing to enforce the contract but to have the contract </a:t>
            </a:r>
            <a:r>
              <a:rPr lang="en-US" sz="2800" i="1" dirty="0">
                <a:effectLst/>
                <a:ea typeface="Times New Roman" panose="02020603050405020304" pitchFamily="18" charset="0"/>
                <a:cs typeface="Times New Roman" panose="02020603050405020304" pitchFamily="18" charset="0"/>
              </a:rPr>
              <a:t>rewritten</a:t>
            </a:r>
            <a:r>
              <a:rPr lang="en-US" sz="2800" dirty="0">
                <a:effectLst/>
                <a:ea typeface="Times New Roman" panose="02020603050405020304" pitchFamily="18" charset="0"/>
                <a:cs typeface="Times New Roman" panose="02020603050405020304" pitchFamily="18" charset="0"/>
              </a:rPr>
              <a:t>, the way it should have been in the first place.  The suit in reformation is an equitable cause of action; it doesn't charge anyone with breaching a contract.  It just asks for the transcription error to be corrected.</a:t>
            </a:r>
            <a:endParaRPr lang="en-US" sz="4000" dirty="0"/>
          </a:p>
        </p:txBody>
      </p:sp>
    </p:spTree>
    <p:extLst>
      <p:ext uri="{BB962C8B-B14F-4D97-AF65-F5344CB8AC3E}">
        <p14:creationId xmlns:p14="http://schemas.microsoft.com/office/powerpoint/2010/main" val="1174635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8812E28-0155-4853-A6AC-C99A8EC38BA8}"/>
              </a:ext>
            </a:extLst>
          </p:cNvPr>
          <p:cNvPicPr>
            <a:picLocks noChangeAspect="1"/>
          </p:cNvPicPr>
          <p:nvPr/>
        </p:nvPicPr>
        <p:blipFill>
          <a:blip r:embed="rId2"/>
          <a:stretch>
            <a:fillRect/>
          </a:stretch>
        </p:blipFill>
        <p:spPr>
          <a:xfrm>
            <a:off x="273676" y="0"/>
            <a:ext cx="8596648" cy="6858000"/>
          </a:xfrm>
          <a:prstGeom prst="rect">
            <a:avLst/>
          </a:prstGeom>
        </p:spPr>
      </p:pic>
    </p:spTree>
    <p:extLst>
      <p:ext uri="{BB962C8B-B14F-4D97-AF65-F5344CB8AC3E}">
        <p14:creationId xmlns:p14="http://schemas.microsoft.com/office/powerpoint/2010/main" val="360886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70F675-C890-4311-8CB1-FE08ABFE92F4}"/>
              </a:ext>
            </a:extLst>
          </p:cNvPr>
          <p:cNvPicPr>
            <a:picLocks noChangeAspect="1"/>
          </p:cNvPicPr>
          <p:nvPr/>
        </p:nvPicPr>
        <p:blipFill>
          <a:blip r:embed="rId2"/>
          <a:stretch>
            <a:fillRect/>
          </a:stretch>
        </p:blipFill>
        <p:spPr>
          <a:xfrm>
            <a:off x="23327" y="-17106"/>
            <a:ext cx="8580469" cy="6635428"/>
          </a:xfrm>
          <a:prstGeom prst="rect">
            <a:avLst/>
          </a:prstGeom>
        </p:spPr>
      </p:pic>
    </p:spTree>
    <p:extLst>
      <p:ext uri="{BB962C8B-B14F-4D97-AF65-F5344CB8AC3E}">
        <p14:creationId xmlns:p14="http://schemas.microsoft.com/office/powerpoint/2010/main" val="2948880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2F85-45F0-4CBB-9689-7A04273F9A75}"/>
              </a:ext>
            </a:extLst>
          </p:cNvPr>
          <p:cNvSpPr>
            <a:spLocks noGrp="1"/>
          </p:cNvSpPr>
          <p:nvPr>
            <p:ph type="title"/>
          </p:nvPr>
        </p:nvSpPr>
        <p:spPr/>
        <p:txBody>
          <a:bodyPr/>
          <a:lstStyle/>
          <a:p>
            <a:r>
              <a:rPr lang="en-US" dirty="0" err="1"/>
              <a:t>Elinsore</a:t>
            </a:r>
            <a:r>
              <a:rPr lang="en-US" dirty="0"/>
              <a:t> Union v. </a:t>
            </a:r>
            <a:r>
              <a:rPr lang="en-US" dirty="0" err="1"/>
              <a:t>Kastorff</a:t>
            </a:r>
            <a:endParaRPr lang="en-US" dirty="0"/>
          </a:p>
        </p:txBody>
      </p:sp>
      <p:sp>
        <p:nvSpPr>
          <p:cNvPr id="3" name="Content Placeholder 2">
            <a:extLst>
              <a:ext uri="{FF2B5EF4-FFF2-40B4-BE49-F238E27FC236}">
                <a16:creationId xmlns:a16="http://schemas.microsoft.com/office/drawing/2014/main" id="{FEE64648-874C-484D-96A4-EA5D03B95E25}"/>
              </a:ext>
            </a:extLst>
          </p:cNvPr>
          <p:cNvSpPr>
            <a:spLocks noGrp="1"/>
          </p:cNvSpPr>
          <p:nvPr>
            <p:ph idx="1"/>
          </p:nvPr>
        </p:nvSpPr>
        <p:spPr>
          <a:xfrm>
            <a:off x="457200" y="1600200"/>
            <a:ext cx="8229600" cy="4800600"/>
          </a:xfrm>
        </p:spPr>
        <p:txBody>
          <a:bodyPr/>
          <a:lstStyle/>
          <a:p>
            <a:r>
              <a:rPr lang="en-US" dirty="0"/>
              <a:t>What was the mistake here?  The contractor added up his figures wrong; he submitted a bid just under $90,000 when he meant to bid just under $99,500.  </a:t>
            </a:r>
          </a:p>
          <a:p>
            <a:r>
              <a:rPr lang="en-US" dirty="0"/>
              <a:t>The contractor discovered his mistake the next morning and tried to cancel, but the school dist. insisted that it was too late, that the contract has already been made.  </a:t>
            </a:r>
          </a:p>
          <a:p>
            <a:r>
              <a:rPr lang="en-US" dirty="0"/>
              <a:t>The court held that the contractor could rescind the contract. </a:t>
            </a:r>
          </a:p>
        </p:txBody>
      </p:sp>
    </p:spTree>
    <p:extLst>
      <p:ext uri="{BB962C8B-B14F-4D97-AF65-F5344CB8AC3E}">
        <p14:creationId xmlns:p14="http://schemas.microsoft.com/office/powerpoint/2010/main" val="72744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C742D-94FC-465E-8859-E01335AFE7AD}"/>
              </a:ext>
            </a:extLst>
          </p:cNvPr>
          <p:cNvSpPr>
            <a:spLocks noGrp="1"/>
          </p:cNvSpPr>
          <p:nvPr>
            <p:ph type="title"/>
          </p:nvPr>
        </p:nvSpPr>
        <p:spPr/>
        <p:txBody>
          <a:bodyPr/>
          <a:lstStyle/>
          <a:p>
            <a:r>
              <a:rPr lang="en-US" dirty="0"/>
              <a:t>Who Ought to Bear the Loss?</a:t>
            </a:r>
          </a:p>
        </p:txBody>
      </p:sp>
      <p:sp>
        <p:nvSpPr>
          <p:cNvPr id="5" name="Text Placeholder 11">
            <a:extLst>
              <a:ext uri="{FF2B5EF4-FFF2-40B4-BE49-F238E27FC236}">
                <a16:creationId xmlns:a16="http://schemas.microsoft.com/office/drawing/2014/main" id="{77FDF9DA-FFC1-419C-BB51-0F6BE817B66F}"/>
              </a:ext>
            </a:extLst>
          </p:cNvPr>
          <p:cNvSpPr txBox="1">
            <a:spLocks/>
          </p:cNvSpPr>
          <p:nvPr/>
        </p:nvSpPr>
        <p:spPr bwMode="auto">
          <a:xfrm>
            <a:off x="457200" y="2008585"/>
            <a:ext cx="4040188"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a:lstStyle>
          <a:p>
            <a:r>
              <a:rPr lang="en-US" sz="2250" kern="0"/>
              <a:t>Enforce </a:t>
            </a:r>
            <a:endParaRPr lang="en-US" sz="2250" kern="0" dirty="0"/>
          </a:p>
        </p:txBody>
      </p:sp>
      <p:sp>
        <p:nvSpPr>
          <p:cNvPr id="6" name="Content Placeholder 12">
            <a:extLst>
              <a:ext uri="{FF2B5EF4-FFF2-40B4-BE49-F238E27FC236}">
                <a16:creationId xmlns:a16="http://schemas.microsoft.com/office/drawing/2014/main" id="{8BE8F297-5D4D-45E8-A80B-3E084712BE7C}"/>
              </a:ext>
            </a:extLst>
          </p:cNvPr>
          <p:cNvSpPr txBox="1">
            <a:spLocks/>
          </p:cNvSpPr>
          <p:nvPr/>
        </p:nvSpPr>
        <p:spPr>
          <a:xfrm>
            <a:off x="457200" y="2488407"/>
            <a:ext cx="4040188" cy="1797844"/>
          </a:xfrm>
          <a:prstGeom prst="rect">
            <a:avLst/>
          </a:prstGeom>
        </p:spPr>
        <p:txBody>
          <a:bodyPr/>
          <a:lst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a:lstStyle>
          <a:p>
            <a:r>
              <a:rPr lang="en-US" sz="2250" kern="0" dirty="0"/>
              <a:t>Contractor in underpaid/losing contract</a:t>
            </a:r>
          </a:p>
        </p:txBody>
      </p:sp>
      <p:sp>
        <p:nvSpPr>
          <p:cNvPr id="7" name="Text Placeholder 13">
            <a:extLst>
              <a:ext uri="{FF2B5EF4-FFF2-40B4-BE49-F238E27FC236}">
                <a16:creationId xmlns:a16="http://schemas.microsoft.com/office/drawing/2014/main" id="{04AE6307-8281-4DCD-83B3-AD0D3249E7ED}"/>
              </a:ext>
            </a:extLst>
          </p:cNvPr>
          <p:cNvSpPr txBox="1">
            <a:spLocks/>
          </p:cNvSpPr>
          <p:nvPr/>
        </p:nvSpPr>
        <p:spPr>
          <a:xfrm>
            <a:off x="4645026" y="2008585"/>
            <a:ext cx="4041775" cy="479822"/>
          </a:xfrm>
          <a:prstGeom prst="rect">
            <a:avLst/>
          </a:prstGeom>
        </p:spPr>
        <p:txBody>
          <a:bodyPr/>
          <a:lst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a:lstStyle>
          <a:p>
            <a:r>
              <a:rPr lang="en-US" sz="2250" kern="0" dirty="0"/>
              <a:t>Not enforce</a:t>
            </a:r>
          </a:p>
        </p:txBody>
      </p:sp>
      <p:sp>
        <p:nvSpPr>
          <p:cNvPr id="8" name="Content Placeholder 14">
            <a:extLst>
              <a:ext uri="{FF2B5EF4-FFF2-40B4-BE49-F238E27FC236}">
                <a16:creationId xmlns:a16="http://schemas.microsoft.com/office/drawing/2014/main" id="{D60602A5-05A1-4479-AD4C-C4B6486934CC}"/>
              </a:ext>
            </a:extLst>
          </p:cNvPr>
          <p:cNvSpPr txBox="1">
            <a:spLocks/>
          </p:cNvSpPr>
          <p:nvPr/>
        </p:nvSpPr>
        <p:spPr>
          <a:xfrm>
            <a:off x="4645026" y="2488406"/>
            <a:ext cx="4041775" cy="2083593"/>
          </a:xfrm>
          <a:prstGeom prst="rect">
            <a:avLst/>
          </a:prstGeom>
        </p:spPr>
        <p:txBody>
          <a:bodyPr/>
          <a:lst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a:lstStyle>
          <a:p>
            <a:r>
              <a:rPr lang="en-US" sz="2250" kern="0" dirty="0"/>
              <a:t>Contractor not in underpaid/losing contract</a:t>
            </a:r>
          </a:p>
          <a:p>
            <a:r>
              <a:rPr lang="en-US" sz="2250" kern="0" dirty="0"/>
              <a:t>Is the School Board</a:t>
            </a:r>
            <a:r>
              <a:rPr lang="en-US" sz="2250" i="1" kern="0" dirty="0"/>
              <a:t> no worse off </a:t>
            </a:r>
            <a:r>
              <a:rPr lang="en-US" sz="2250" kern="0" dirty="0"/>
              <a:t>than if mistake  had not been made?</a:t>
            </a:r>
          </a:p>
        </p:txBody>
      </p:sp>
      <p:sp>
        <p:nvSpPr>
          <p:cNvPr id="9" name="TextBox 8">
            <a:extLst>
              <a:ext uri="{FF2B5EF4-FFF2-40B4-BE49-F238E27FC236}">
                <a16:creationId xmlns:a16="http://schemas.microsoft.com/office/drawing/2014/main" id="{BCEC6B22-685B-4297-8DC7-C0199EA382FE}"/>
              </a:ext>
            </a:extLst>
          </p:cNvPr>
          <p:cNvSpPr txBox="1"/>
          <p:nvPr/>
        </p:nvSpPr>
        <p:spPr>
          <a:xfrm>
            <a:off x="457200" y="5105400"/>
            <a:ext cx="7543800" cy="461665"/>
          </a:xfrm>
          <a:prstGeom prst="rect">
            <a:avLst/>
          </a:prstGeom>
          <a:noFill/>
        </p:spPr>
        <p:txBody>
          <a:bodyPr wrap="square" rtlCol="0">
            <a:spAutoFit/>
          </a:bodyPr>
          <a:lstStyle/>
          <a:p>
            <a:r>
              <a:rPr lang="en-US" sz="2400" dirty="0"/>
              <a:t>For a clear “Yes” make two more assumptions. </a:t>
            </a:r>
            <a:endParaRPr lang="en-US" dirty="0"/>
          </a:p>
        </p:txBody>
      </p:sp>
    </p:spTree>
    <p:extLst>
      <p:ext uri="{BB962C8B-B14F-4D97-AF65-F5344CB8AC3E}">
        <p14:creationId xmlns:p14="http://schemas.microsoft.com/office/powerpoint/2010/main" val="105688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D62D9-72B9-456A-94BB-30D3C1BB0CBE}"/>
              </a:ext>
            </a:extLst>
          </p:cNvPr>
          <p:cNvSpPr>
            <a:spLocks noGrp="1"/>
          </p:cNvSpPr>
          <p:nvPr>
            <p:ph type="title"/>
          </p:nvPr>
        </p:nvSpPr>
        <p:spPr/>
        <p:txBody>
          <a:bodyPr/>
          <a:lstStyle/>
          <a:p>
            <a:r>
              <a:rPr lang="en-US" dirty="0"/>
              <a:t>Variation 1</a:t>
            </a:r>
          </a:p>
        </p:txBody>
      </p:sp>
      <p:sp>
        <p:nvSpPr>
          <p:cNvPr id="3" name="Content Placeholder 2">
            <a:extLst>
              <a:ext uri="{FF2B5EF4-FFF2-40B4-BE49-F238E27FC236}">
                <a16:creationId xmlns:a16="http://schemas.microsoft.com/office/drawing/2014/main" id="{DD1A3460-82DF-41E1-A0B4-C7005E38F0A8}"/>
              </a:ext>
            </a:extLst>
          </p:cNvPr>
          <p:cNvSpPr>
            <a:spLocks noGrp="1"/>
          </p:cNvSpPr>
          <p:nvPr>
            <p:ph idx="1"/>
          </p:nvPr>
        </p:nvSpPr>
        <p:spPr>
          <a:xfrm>
            <a:off x="457200" y="1219200"/>
            <a:ext cx="8229600" cy="5486400"/>
          </a:xfrm>
        </p:spPr>
        <p:txBody>
          <a:bodyPr/>
          <a:lstStyle/>
          <a:p>
            <a:r>
              <a:rPr lang="en-US" sz="2700" i="1" dirty="0"/>
              <a:t>First assumption</a:t>
            </a:r>
            <a:r>
              <a:rPr lang="en-US" sz="2700" dirty="0"/>
              <a:t>: The school district still has no way of realizing the mistake, but this time the contractor discovers the mistake prior to beginning work.  </a:t>
            </a:r>
          </a:p>
          <a:p>
            <a:r>
              <a:rPr lang="en-US" sz="2700" i="1" dirty="0"/>
              <a:t>Second assumption</a:t>
            </a:r>
            <a:r>
              <a:rPr lang="en-US" sz="2700" dirty="0"/>
              <a:t>: The school district can still accept the next lowest bid--say that was $97,000.  This is not as good as the $90,000 contract, but they are no worse off than if the mistake had not been made. Then the $97,000 bid would have been the lowest.</a:t>
            </a:r>
          </a:p>
          <a:p>
            <a:r>
              <a:rPr lang="en-US" sz="2700" dirty="0"/>
              <a:t>We can take this as an example of a case in which it would be unconscionable to enforce the contract.</a:t>
            </a:r>
          </a:p>
        </p:txBody>
      </p:sp>
    </p:spTree>
    <p:extLst>
      <p:ext uri="{BB962C8B-B14F-4D97-AF65-F5344CB8AC3E}">
        <p14:creationId xmlns:p14="http://schemas.microsoft.com/office/powerpoint/2010/main" val="326120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3FA8-717A-4C1E-8A34-7AD4FB9DCE67}"/>
              </a:ext>
            </a:extLst>
          </p:cNvPr>
          <p:cNvSpPr>
            <a:spLocks noGrp="1"/>
          </p:cNvSpPr>
          <p:nvPr>
            <p:ph type="title"/>
          </p:nvPr>
        </p:nvSpPr>
        <p:spPr/>
        <p:txBody>
          <a:bodyPr/>
          <a:lstStyle/>
          <a:p>
            <a:r>
              <a:rPr lang="en-US" dirty="0"/>
              <a:t>Variation 2</a:t>
            </a:r>
            <a:endParaRPr lang="en-US" i="1" dirty="0"/>
          </a:p>
        </p:txBody>
      </p:sp>
      <p:sp>
        <p:nvSpPr>
          <p:cNvPr id="3" name="Content Placeholder 2">
            <a:extLst>
              <a:ext uri="{FF2B5EF4-FFF2-40B4-BE49-F238E27FC236}">
                <a16:creationId xmlns:a16="http://schemas.microsoft.com/office/drawing/2014/main" id="{84041CE8-EB4D-4B55-A3FC-1476D1CBC50C}"/>
              </a:ext>
            </a:extLst>
          </p:cNvPr>
          <p:cNvSpPr>
            <a:spLocks noGrp="1"/>
          </p:cNvSpPr>
          <p:nvPr>
            <p:ph idx="1"/>
          </p:nvPr>
        </p:nvSpPr>
        <p:spPr/>
        <p:txBody>
          <a:bodyPr/>
          <a:lstStyle/>
          <a:p>
            <a:r>
              <a:rPr lang="en-US" sz="2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As in Variation 1, </a:t>
            </a:r>
            <a:r>
              <a:rPr lang="en-US" sz="2400" dirty="0">
                <a:solidFill>
                  <a:srgbClr val="000000"/>
                </a:solidFill>
                <a:latin typeface="Verdana" panose="020B0604030504040204" pitchFamily="34" charset="0"/>
                <a:ea typeface="Calibri" panose="020F0502020204030204" pitchFamily="34" charset="0"/>
                <a:cs typeface="Times New Roman" panose="02020603050405020304" pitchFamily="18" charset="0"/>
              </a:rPr>
              <a:t>t</a:t>
            </a:r>
            <a:r>
              <a:rPr lang="en-US" sz="2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he contractor’s </a:t>
            </a:r>
            <a:r>
              <a:rPr lang="en-US" sz="2400" dirty="0">
                <a:solidFill>
                  <a:srgbClr val="000000"/>
                </a:solidFill>
                <a:latin typeface="Verdana" panose="020B0604030504040204" pitchFamily="34" charset="0"/>
                <a:ea typeface="Calibri" panose="020F0502020204030204" pitchFamily="34" charset="0"/>
                <a:cs typeface="Times New Roman" panose="02020603050405020304" pitchFamily="18" charset="0"/>
              </a:rPr>
              <a:t>intended bid is $99,500 but he submits $90,000 </a:t>
            </a:r>
            <a:r>
              <a:rPr lang="en-US" sz="2400">
                <a:solidFill>
                  <a:srgbClr val="000000"/>
                </a:solidFill>
                <a:latin typeface="Verdana" panose="020B0604030504040204" pitchFamily="34" charset="0"/>
                <a:ea typeface="Calibri" panose="020F0502020204030204" pitchFamily="34" charset="0"/>
                <a:cs typeface="Times New Roman" panose="02020603050405020304" pitchFamily="18" charset="0"/>
              </a:rPr>
              <a:t>by mistake.  </a:t>
            </a:r>
            <a:endParaRPr lang="en-US" sz="2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r>
              <a:rPr lang="en-US" sz="2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Suppose the school district had no way of discovering the mistake, and the contractor did not notice it either.  The contractor begins work, spends $</a:t>
            </a:r>
            <a:r>
              <a:rPr lang="en-US" sz="2400" dirty="0">
                <a:solidFill>
                  <a:srgbClr val="000000"/>
                </a:solidFill>
                <a:latin typeface="Verdana" panose="020B0604030504040204" pitchFamily="34" charset="0"/>
                <a:ea typeface="Calibri" panose="020F0502020204030204" pitchFamily="34" charset="0"/>
                <a:cs typeface="Times New Roman" panose="02020603050405020304" pitchFamily="18" charset="0"/>
              </a:rPr>
              <a:t>5</a:t>
            </a:r>
            <a:r>
              <a:rPr lang="en-US" sz="2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0,000, and then notices the mistake.  </a:t>
            </a:r>
          </a:p>
          <a:p>
            <a:r>
              <a:rPr lang="en-US" sz="24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Can the contractor get out of the contract?  </a:t>
            </a:r>
          </a:p>
          <a:p>
            <a:r>
              <a:rPr lang="en-US" sz="2400" dirty="0">
                <a:solidFill>
                  <a:srgbClr val="000000"/>
                </a:solidFill>
                <a:latin typeface="Verdana" panose="020B0604030504040204" pitchFamily="34" charset="0"/>
                <a:cs typeface="Times New Roman" panose="02020603050405020304" pitchFamily="18" charset="0"/>
              </a:rPr>
              <a:t>(a) Yes</a:t>
            </a:r>
          </a:p>
          <a:p>
            <a:r>
              <a:rPr lang="en-US" sz="2400" dirty="0">
                <a:solidFill>
                  <a:srgbClr val="000000"/>
                </a:solidFill>
                <a:latin typeface="Verdana" panose="020B0604030504040204" pitchFamily="34" charset="0"/>
                <a:cs typeface="Times New Roman" panose="02020603050405020304" pitchFamily="18" charset="0"/>
              </a:rPr>
              <a:t>(b) No</a:t>
            </a:r>
            <a:endParaRPr lang="en-US" dirty="0"/>
          </a:p>
        </p:txBody>
      </p:sp>
    </p:spTree>
    <p:extLst>
      <p:ext uri="{BB962C8B-B14F-4D97-AF65-F5344CB8AC3E}">
        <p14:creationId xmlns:p14="http://schemas.microsoft.com/office/powerpoint/2010/main" val="48245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C742D-94FC-465E-8859-E01335AFE7AD}"/>
              </a:ext>
            </a:extLst>
          </p:cNvPr>
          <p:cNvSpPr>
            <a:spLocks noGrp="1"/>
          </p:cNvSpPr>
          <p:nvPr>
            <p:ph type="title"/>
          </p:nvPr>
        </p:nvSpPr>
        <p:spPr/>
        <p:txBody>
          <a:bodyPr/>
          <a:lstStyle/>
          <a:p>
            <a:r>
              <a:rPr lang="en-US" dirty="0"/>
              <a:t>Who Ought to Bear the Loss?</a:t>
            </a:r>
          </a:p>
        </p:txBody>
      </p:sp>
      <p:sp>
        <p:nvSpPr>
          <p:cNvPr id="5" name="Text Placeholder 11">
            <a:extLst>
              <a:ext uri="{FF2B5EF4-FFF2-40B4-BE49-F238E27FC236}">
                <a16:creationId xmlns:a16="http://schemas.microsoft.com/office/drawing/2014/main" id="{77FDF9DA-FFC1-419C-BB51-0F6BE817B66F}"/>
              </a:ext>
            </a:extLst>
          </p:cNvPr>
          <p:cNvSpPr txBox="1">
            <a:spLocks/>
          </p:cNvSpPr>
          <p:nvPr/>
        </p:nvSpPr>
        <p:spPr bwMode="auto">
          <a:xfrm>
            <a:off x="457200" y="2008585"/>
            <a:ext cx="4040188" cy="47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a:lstStyle>
          <a:p>
            <a:r>
              <a:rPr lang="en-US" sz="2250" kern="0"/>
              <a:t>Enforce </a:t>
            </a:r>
            <a:endParaRPr lang="en-US" sz="2250" kern="0" dirty="0"/>
          </a:p>
        </p:txBody>
      </p:sp>
      <p:sp>
        <p:nvSpPr>
          <p:cNvPr id="6" name="Content Placeholder 12">
            <a:extLst>
              <a:ext uri="{FF2B5EF4-FFF2-40B4-BE49-F238E27FC236}">
                <a16:creationId xmlns:a16="http://schemas.microsoft.com/office/drawing/2014/main" id="{8BE8F297-5D4D-45E8-A80B-3E084712BE7C}"/>
              </a:ext>
            </a:extLst>
          </p:cNvPr>
          <p:cNvSpPr txBox="1">
            <a:spLocks/>
          </p:cNvSpPr>
          <p:nvPr/>
        </p:nvSpPr>
        <p:spPr>
          <a:xfrm>
            <a:off x="457200" y="2488407"/>
            <a:ext cx="4040188" cy="1797844"/>
          </a:xfrm>
          <a:prstGeom prst="rect">
            <a:avLst/>
          </a:prstGeom>
        </p:spPr>
        <p:txBody>
          <a:bodyPr/>
          <a:lst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a:lstStyle>
          <a:p>
            <a:r>
              <a:rPr lang="en-US" sz="2250" kern="0" dirty="0"/>
              <a:t>Contractor in underpaid/losing contract</a:t>
            </a:r>
          </a:p>
        </p:txBody>
      </p:sp>
      <p:sp>
        <p:nvSpPr>
          <p:cNvPr id="7" name="Text Placeholder 13">
            <a:extLst>
              <a:ext uri="{FF2B5EF4-FFF2-40B4-BE49-F238E27FC236}">
                <a16:creationId xmlns:a16="http://schemas.microsoft.com/office/drawing/2014/main" id="{04AE6307-8281-4DCD-83B3-AD0D3249E7ED}"/>
              </a:ext>
            </a:extLst>
          </p:cNvPr>
          <p:cNvSpPr txBox="1">
            <a:spLocks/>
          </p:cNvSpPr>
          <p:nvPr/>
        </p:nvSpPr>
        <p:spPr>
          <a:xfrm>
            <a:off x="4645026" y="2008585"/>
            <a:ext cx="4041775" cy="479822"/>
          </a:xfrm>
          <a:prstGeom prst="rect">
            <a:avLst/>
          </a:prstGeom>
        </p:spPr>
        <p:txBody>
          <a:bodyPr/>
          <a:lst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a:lstStyle>
          <a:p>
            <a:r>
              <a:rPr lang="en-US" sz="2250" kern="0" dirty="0"/>
              <a:t>Not enforce</a:t>
            </a:r>
          </a:p>
        </p:txBody>
      </p:sp>
      <p:sp>
        <p:nvSpPr>
          <p:cNvPr id="8" name="Content Placeholder 14">
            <a:extLst>
              <a:ext uri="{FF2B5EF4-FFF2-40B4-BE49-F238E27FC236}">
                <a16:creationId xmlns:a16="http://schemas.microsoft.com/office/drawing/2014/main" id="{D60602A5-05A1-4479-AD4C-C4B6486934CC}"/>
              </a:ext>
            </a:extLst>
          </p:cNvPr>
          <p:cNvSpPr txBox="1">
            <a:spLocks/>
          </p:cNvSpPr>
          <p:nvPr/>
        </p:nvSpPr>
        <p:spPr>
          <a:xfrm>
            <a:off x="4645026" y="2488406"/>
            <a:ext cx="4041775" cy="2083593"/>
          </a:xfrm>
          <a:prstGeom prst="rect">
            <a:avLst/>
          </a:prstGeom>
        </p:spPr>
        <p:txBody>
          <a:bodyPr/>
          <a:lst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a:lstStyle>
          <a:p>
            <a:r>
              <a:rPr lang="en-US" sz="2250" kern="0" dirty="0"/>
              <a:t>Contractor not in underpaid/losing contract</a:t>
            </a:r>
          </a:p>
          <a:p>
            <a:r>
              <a:rPr lang="en-US" sz="2250" kern="0" dirty="0"/>
              <a:t>The School Board is NOT</a:t>
            </a:r>
            <a:r>
              <a:rPr lang="en-US" sz="2250" i="1" kern="0" dirty="0"/>
              <a:t> no worse off </a:t>
            </a:r>
            <a:r>
              <a:rPr lang="en-US" sz="2250" kern="0" dirty="0"/>
              <a:t>than if mistake  had not been made.</a:t>
            </a:r>
          </a:p>
        </p:txBody>
      </p:sp>
      <p:sp>
        <p:nvSpPr>
          <p:cNvPr id="9" name="TextBox 8">
            <a:extLst>
              <a:ext uri="{FF2B5EF4-FFF2-40B4-BE49-F238E27FC236}">
                <a16:creationId xmlns:a16="http://schemas.microsoft.com/office/drawing/2014/main" id="{BCEC6B22-685B-4297-8DC7-C0199EA382FE}"/>
              </a:ext>
            </a:extLst>
          </p:cNvPr>
          <p:cNvSpPr txBox="1"/>
          <p:nvPr/>
        </p:nvSpPr>
        <p:spPr>
          <a:xfrm>
            <a:off x="457200" y="5105400"/>
            <a:ext cx="7543800" cy="830997"/>
          </a:xfrm>
          <a:prstGeom prst="rect">
            <a:avLst/>
          </a:prstGeom>
          <a:noFill/>
        </p:spPr>
        <p:txBody>
          <a:bodyPr wrap="square" rtlCol="0">
            <a:spAutoFit/>
          </a:bodyPr>
          <a:lstStyle/>
          <a:p>
            <a:r>
              <a:rPr lang="en-US" sz="2400" dirty="0"/>
              <a:t>We can take this as a clear case in which it is not unconscionable to enforce the contract.  </a:t>
            </a:r>
            <a:endParaRPr lang="en-US" dirty="0"/>
          </a:p>
        </p:txBody>
      </p:sp>
    </p:spTree>
    <p:extLst>
      <p:ext uri="{BB962C8B-B14F-4D97-AF65-F5344CB8AC3E}">
        <p14:creationId xmlns:p14="http://schemas.microsoft.com/office/powerpoint/2010/main" val="1835581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536F3-1D85-4337-8460-200C4ACAC9F4}"/>
              </a:ext>
            </a:extLst>
          </p:cNvPr>
          <p:cNvSpPr>
            <a:spLocks noGrp="1"/>
          </p:cNvSpPr>
          <p:nvPr>
            <p:ph type="title"/>
          </p:nvPr>
        </p:nvSpPr>
        <p:spPr/>
        <p:txBody>
          <a:bodyPr/>
          <a:lstStyle/>
          <a:p>
            <a:r>
              <a:rPr lang="en-US" dirty="0"/>
              <a:t>Variation 3</a:t>
            </a:r>
          </a:p>
        </p:txBody>
      </p:sp>
      <p:sp>
        <p:nvSpPr>
          <p:cNvPr id="3" name="Content Placeholder 2">
            <a:extLst>
              <a:ext uri="{FF2B5EF4-FFF2-40B4-BE49-F238E27FC236}">
                <a16:creationId xmlns:a16="http://schemas.microsoft.com/office/drawing/2014/main" id="{90341EE3-FA6E-4B89-BF71-32AA9BD2C4FE}"/>
              </a:ext>
            </a:extLst>
          </p:cNvPr>
          <p:cNvSpPr>
            <a:spLocks noGrp="1"/>
          </p:cNvSpPr>
          <p:nvPr>
            <p:ph idx="1"/>
          </p:nvPr>
        </p:nvSpPr>
        <p:spPr/>
        <p:txBody>
          <a:bodyPr/>
          <a:lstStyle/>
          <a:p>
            <a:r>
              <a:rPr lang="en-US" dirty="0"/>
              <a:t>The district has to put out a new round of bids.  </a:t>
            </a:r>
          </a:p>
          <a:p>
            <a:r>
              <a:rPr lang="en-US" dirty="0"/>
              <a:t>This costs them $500 in administrative costs, and the new lowest bid is $98,000, not $97,000. Then the mistake has caused $1500 in damage.  </a:t>
            </a:r>
          </a:p>
          <a:p>
            <a:r>
              <a:rPr lang="en-US" dirty="0"/>
              <a:t>Should the bidder be liable for this much?  Many case reach such a result. </a:t>
            </a:r>
          </a:p>
        </p:txBody>
      </p:sp>
    </p:spTree>
    <p:extLst>
      <p:ext uri="{BB962C8B-B14F-4D97-AF65-F5344CB8AC3E}">
        <p14:creationId xmlns:p14="http://schemas.microsoft.com/office/powerpoint/2010/main" val="2947900108"/>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4308</TotalTime>
  <Words>810</Words>
  <Application>Microsoft Office PowerPoint</Application>
  <PresentationFormat>On-screen Show (4:3)</PresentationFormat>
  <Paragraphs>59</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Verdana</vt:lpstr>
      <vt:lpstr>Wingdings</vt:lpstr>
      <vt:lpstr>Edge</vt:lpstr>
      <vt:lpstr>Unilateral Mistake</vt:lpstr>
      <vt:lpstr>PowerPoint Presentation</vt:lpstr>
      <vt:lpstr>PowerPoint Presentation</vt:lpstr>
      <vt:lpstr>Elinsore Union v. Kastorff</vt:lpstr>
      <vt:lpstr>Who Ought to Bear the Loss?</vt:lpstr>
      <vt:lpstr>Variation 1</vt:lpstr>
      <vt:lpstr>Variation 2</vt:lpstr>
      <vt:lpstr>Who Ought to Bear the Loss?</vt:lpstr>
      <vt:lpstr>Variation 3</vt:lpstr>
      <vt:lpstr>§ 272 Relief Including Restitution </vt:lpstr>
      <vt:lpstr>Variation 2</vt:lpstr>
      <vt:lpstr>Information and Control</vt:lpstr>
      <vt:lpstr>Mistakes Of Transcription And Misunderstanding </vt:lpstr>
      <vt:lpstr>Travelers Insurance Co. v. Bailey  </vt:lpstr>
      <vt:lpstr>Reformation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1055</cp:revision>
  <dcterms:created xsi:type="dcterms:W3CDTF">2004-03-08T21:13:20Z</dcterms:created>
  <dcterms:modified xsi:type="dcterms:W3CDTF">2022-11-02T13:44:40Z</dcterms:modified>
</cp:coreProperties>
</file>